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4" r:id="rId23"/>
    <p:sldId id="285" r:id="rId24"/>
    <p:sldId id="278" r:id="rId25"/>
    <p:sldId id="280" r:id="rId26"/>
    <p:sldId id="281" r:id="rId27"/>
    <p:sldId id="282" r:id="rId28"/>
    <p:sldId id="283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FC46D-8BBB-4F26-950F-60EF763E31D9}" v="4" dt="2023-03-29T19:13:35.411"/>
    <p1510:client id="{05133560-917E-4066-A2FC-3F05E975E110}" v="290" dt="2023-03-29T21:28:29.281"/>
    <p1510:client id="{056CDFD8-4E36-4A3C-9018-A913D4AC54D9}" v="44" dt="2023-03-31T17:01:08.509"/>
    <p1510:client id="{1CB8C2B2-1BCB-4069-B50D-3034ABE4A6C6}" v="16" dt="2023-03-29T21:32:54.051"/>
    <p1510:client id="{29D9A3D0-7490-49B5-8D43-6869F60E5ED4}" v="1308" dt="2023-04-03T10:48:55.028"/>
    <p1510:client id="{3136BB87-9FC8-4C36-97D5-5CEE83311254}" v="706" dt="2023-04-03T11:34:34.916"/>
    <p1510:client id="{6966E012-0F4C-4486-8FFC-BFDD0B505E3A}" v="3502" dt="2023-04-02T19:09:53.207"/>
    <p1510:client id="{6B0E2CC4-F514-4546-92CE-5CDD5F168CB4}" v="2742" dt="2023-04-01T17:22:54.449"/>
    <p1510:client id="{DEEA1864-BE78-499D-B721-396C88F32DED}" v="16" dt="2023-03-29T19:11:51.103"/>
    <p1510:client id="{F05CE212-9D47-4028-8B04-D0E52EF1DC82}" v="97" dt="2023-03-29T20:44:4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ree, light, lit, dark&#10;&#10;Description automatically generated">
            <a:extLst>
              <a:ext uri="{FF2B5EF4-FFF2-40B4-BE49-F238E27FC236}">
                <a16:creationId xmlns:a16="http://schemas.microsoft.com/office/drawing/2014/main" id="{F76429A0-EE5E-3038-A3E3-B17ECEBD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0893" r="-1" b="2385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383BF-1C65-2B37-6E54-7A827572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>
                <a:solidFill>
                  <a:schemeClr val="bg1"/>
                </a:solidFill>
                <a:latin typeface="Cambria"/>
                <a:ea typeface="Cambria"/>
              </a:rPr>
              <a:t>Kingdom Of Souls</a:t>
            </a:r>
          </a:p>
        </p:txBody>
      </p:sp>
      <p:cxnSp>
        <p:nvCxnSpPr>
          <p:cNvPr id="39" name="Straight Connector 4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E43E0D8-3225-B41C-77D9-28D611680A40}"/>
              </a:ext>
            </a:extLst>
          </p:cNvPr>
          <p:cNvSpPr txBox="1">
            <a:spLocks/>
          </p:cNvSpPr>
          <p:nvPr/>
        </p:nvSpPr>
        <p:spPr>
          <a:xfrm>
            <a:off x="730544" y="1719175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err="1">
                <a:solidFill>
                  <a:schemeClr val="bg1"/>
                </a:solidFill>
                <a:latin typeface="Cambria"/>
                <a:ea typeface="Cambria"/>
              </a:rPr>
              <a:t>Đurišić</a:t>
            </a:r>
            <a:r>
              <a:rPr lang="en-US" sz="2000">
                <a:solidFill>
                  <a:schemeClr val="bg1"/>
                </a:solidFill>
                <a:latin typeface="Cambria"/>
                <a:ea typeface="Cambria"/>
              </a:rPr>
              <a:t> Milan – E2 27/2022</a:t>
            </a:r>
            <a:endParaRPr lang="en-US" sz="2000">
              <a:solidFill>
                <a:schemeClr val="bg1"/>
              </a:solidFill>
              <a:latin typeface="Cambria"/>
              <a:ea typeface="Cambri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2379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0F1CF-922C-8107-DAA1-DB88595D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 descr="A picture containing dark, plant&#10;&#10;Description automatically generated">
            <a:extLst>
              <a:ext uri="{FF2B5EF4-FFF2-40B4-BE49-F238E27FC236}">
                <a16:creationId xmlns:a16="http://schemas.microsoft.com/office/drawing/2014/main" id="{3D7E8EA7-2E38-B9BE-7B76-782AF179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43A5F4-6362-1D8D-96ED-25199763B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Vremenom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otkriva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da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cilj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sklope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pakt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što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bi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njihove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vredele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nakon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smrti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Odlučuje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traži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duži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život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Shvata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tad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hteti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naplate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da mu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otmu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bez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obzira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poklonjen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broj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godina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Sada mora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osmisli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način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izbegne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mračna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bića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472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78328-324F-0338-7009-D0CE37C0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 descr="Text, calendar&#10;&#10;Description automatically generated">
            <a:extLst>
              <a:ext uri="{FF2B5EF4-FFF2-40B4-BE49-F238E27FC236}">
                <a16:creationId xmlns:a16="http://schemas.microsoft.com/office/drawing/2014/main" id="{1C1EC830-DAB6-8026-95ED-9C8BA82D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3EF600-F7B4-C4BF-A4DC-0A8B8E4CD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Formira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četiri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toma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koristiti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izbegne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– Tom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Uništavanja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Tom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prizivanje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I Tom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Haosa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Njegov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poslednji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pakt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bio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-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bića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podzemnog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božanstva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- 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tumači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spise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pisao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Čak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bi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dokopali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knjiga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ne bi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znali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koriste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41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57F16-8FAE-5B9F-55F0-1617FC94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sz="3800" dirty="0" err="1">
              <a:solidFill>
                <a:schemeClr val="bg1"/>
              </a:solidFill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50874920-DEB6-F82B-6A62-C5E153502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3625E0-B7A5-6D9B-B639-F1404C72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900" indent="-342900"/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300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godina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vreme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bekstvu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2000">
                <a:solidFill>
                  <a:schemeClr val="bg1"/>
                </a:solidFill>
                <a:cs typeface="Calibri"/>
              </a:rPr>
              <a:t>demona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342900" indent="-342900"/>
            <a:r>
              <a:rPr lang="en-US" sz="2000" dirty="0">
                <a:solidFill>
                  <a:schemeClr val="bg1"/>
                </a:solidFill>
                <a:cs typeface="Calibri"/>
              </a:rPr>
              <a:t>Da bi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živeo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duže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upijao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duše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drugih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tako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ih</a:t>
            </a:r>
            <a:r>
              <a:rPr lang="en-US" sz="2000">
                <a:solidFill>
                  <a:schemeClr val="bg1"/>
                </a:solidFill>
                <a:cs typeface="Calibri"/>
              </a:rPr>
              <a:t> ubijao, pa su I ljudi počeli da ga proganjaju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342900" indent="-342900"/>
            <a:r>
              <a:rPr lang="en-US" sz="2000" dirty="0" err="1">
                <a:solidFill>
                  <a:schemeClr val="bg1"/>
                </a:solidFill>
                <a:cs typeface="Calibri"/>
              </a:rPr>
              <a:t>Vremenom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tvrdoglaviji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umišljeniji</a:t>
            </a:r>
          </a:p>
          <a:p>
            <a:pPr marL="342900" indent="-342900"/>
            <a:r>
              <a:rPr lang="en-US" sz="2000" dirty="0">
                <a:solidFill>
                  <a:schemeClr val="bg1"/>
                </a:solidFill>
                <a:cs typeface="Calibri"/>
              </a:rPr>
              <a:t>Misli da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najjači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>
                <a:solidFill>
                  <a:schemeClr val="bg1"/>
                </a:solidFill>
                <a:cs typeface="Calibri"/>
              </a:rPr>
              <a:t>čarobnjak 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kojem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ništa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uspeo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izbegne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samu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smrt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pPr marL="342900" indent="-342900"/>
            <a:r>
              <a:rPr lang="en-US" sz="2000" dirty="0" err="1">
                <a:solidFill>
                  <a:schemeClr val="bg1"/>
                </a:solidFill>
                <a:cs typeface="Calibri"/>
              </a:rPr>
              <a:t>Jedno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veče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ivici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regiona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pronašao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krčmu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kojoj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još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čuli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zločinima</a:t>
            </a:r>
          </a:p>
          <a:p>
            <a:pPr marL="342900" indent="-342900"/>
            <a:r>
              <a:rPr lang="en-US" sz="2000" err="1">
                <a:solidFill>
                  <a:schemeClr val="bg1"/>
                </a:solidFill>
                <a:cs typeface="Calibri"/>
              </a:rPr>
              <a:t>Opustio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I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kreće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pije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uživa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časti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goste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>
                <a:solidFill>
                  <a:schemeClr val="bg1"/>
                </a:solidFill>
                <a:cs typeface="Calibri"/>
              </a:rPr>
              <a:t>podiže atmosferu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38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045AC-DEBF-B006-9ACE-5F2FAD35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35CF8C-D8FD-B302-C3AE-8B3482C2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844903-5207-A578-4FC1-670C2A373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Iznenada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zidovi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krčme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ruše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gosti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pretvaraju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Venatomare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(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Venatomarus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– Venator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Animarum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– Hunter of souls)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Ovi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daleko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jači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do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uništio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izbegao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moći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znanje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sakupio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knjigama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bilo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dovoljno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ase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suoči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njima</a:t>
            </a: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4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EBC8C-7F32-35D3-46A1-608568E9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CA0773FF-4F06-9489-9BE5-CDC7CB3C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E7B380-7D78-4F6D-B046-C82DDB23E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ubijen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Njegova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muči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pre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odlaska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podzemlje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Demoni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isisavaju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delove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Koriste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ojačaju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sebe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74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62937-76C7-9B4A-868C-E8264D02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7DF0C5-29CE-8017-4C19-66416612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1B2D31-3239-1E1F-439F-0B1B445A5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Njegova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duša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konačno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prevezena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podzemlje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zarobljena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prinose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trofej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kraljevima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podzemlja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Decenije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prolaze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mučenju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lutanju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kroz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podzemlje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Konačno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činilo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odustane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nada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izgubljena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21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DEB49-7EE3-11E6-495F-263D3C1C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cs typeface="Calibri Light"/>
              </a:rPr>
              <a:t>Bekstvo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970F9E-878A-4CFE-1AE4-29B7ABF64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3" r="18311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25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33F8365D-E3FF-169A-CBFE-7718FA2E2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2523791"/>
            <a:ext cx="6140449" cy="330460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Iznenada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se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otvaraju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portali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po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podzemlju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koji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vode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nazad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do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zemlje</a:t>
            </a:r>
            <a:endParaRPr lang="en-US" err="1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Bez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razmišljanja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Salvinije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prolazi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kroz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prvi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portal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koji je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naišao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Stvara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istom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mestu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kom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je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ubijen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Živ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zdrav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,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ali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drastično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smanjenim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sposobnostima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Većinu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magija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je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zaboravio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, 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teškoćom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izvodi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magije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kojih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seća</a:t>
            </a: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Otkriva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prolaskom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kroz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portal u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svet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smrtnika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podzemlja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ima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uticaj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magične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sposobnosti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069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2FECF-8C79-0BF6-A546-7546EDFE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ea typeface="+mj-lt"/>
                <a:cs typeface="+mj-lt"/>
              </a:rPr>
              <a:t>Bekstvo</a:t>
            </a:r>
            <a:endParaRPr lang="en-US" dirty="0" err="1"/>
          </a:p>
        </p:txBody>
      </p:sp>
      <p:pic>
        <p:nvPicPr>
          <p:cNvPr id="4" name="Picture 4" descr="A picture containing tree, plant, dark&#10;&#10;Description automatically generated">
            <a:extLst>
              <a:ext uri="{FF2B5EF4-FFF2-40B4-BE49-F238E27FC236}">
                <a16:creationId xmlns:a16="http://schemas.microsoft.com/office/drawing/2014/main" id="{E0091EC8-3F5A-D675-A0C9-3D0A56C4B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0" r="16354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6587C2-4892-7C9D-8C2E-822F9C1C5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Ubrzo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za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njim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kroz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portal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prolaze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demoni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Plan je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uhvate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odbegle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duše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ali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I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unište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pred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sobom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Salvinije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je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primetio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njihove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čarobne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sposobnosti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oslabile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Odlučuje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beži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jer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nije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dovoljno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jak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suprotstavi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, I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bace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u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potragu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za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svojim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knjigama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povrati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moć</a:t>
            </a:r>
          </a:p>
          <a:p>
            <a:endParaRPr lang="en-US" sz="2400" dirty="0">
              <a:solidFill>
                <a:srgbClr val="FFFFFF">
                  <a:alpha val="80000"/>
                </a:srgb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46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68BD6-0AE6-C3DC-777F-FE92CD32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  <a:ea typeface="+mj-lt"/>
                <a:cs typeface="+mj-lt"/>
              </a:rPr>
              <a:t>Bekstvo</a:t>
            </a:r>
            <a:endParaRPr lang="en-US" sz="4000" dirty="0" err="1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2D481BB2-330A-5D36-CEE9-C7C71DC15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9" r="18015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0C3374-53A7-3FDE-F248-1AE9E4990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3146400"/>
            <a:ext cx="6140449" cy="2682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Salvinije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nalazi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svoje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knjige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u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jednoj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napuštenoj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kolibi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blizu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krčme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u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kojoj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je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ubijen</a:t>
            </a: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Dovoljno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su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očuvane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može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uči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iz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njih</a:t>
            </a:r>
          </a:p>
          <a:p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Nekih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magija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odmah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prisetio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,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ali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shvata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će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mu 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trebati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vremena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da se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podseti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  <a:cs typeface="Calibri"/>
              </a:rPr>
              <a:t>svega</a:t>
            </a:r>
            <a:endParaRPr lang="en-US" sz="2400" dirty="0">
              <a:solidFill>
                <a:schemeClr val="bg1">
                  <a:alpha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63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E4AFF46-6CBE-B17C-0CA5-5C7233CB6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81" r="9090" b="1260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3034E-E8F3-28B1-922A-639E7D30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cs typeface="Calibri Light"/>
              </a:rPr>
              <a:t>Novi </a:t>
            </a:r>
            <a:r>
              <a:rPr lang="en-US" sz="2800" dirty="0" err="1">
                <a:cs typeface="Calibri Light"/>
              </a:rPr>
              <a:t>Pakt</a:t>
            </a:r>
            <a:endParaRPr lang="en-US" dirty="0" err="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C1467919-202E-D518-FF22-D67161F5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 err="1">
                <a:cs typeface="Calibri"/>
              </a:rPr>
              <a:t>Ponovo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bekstvu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Salvinije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podsećao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starih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magija</a:t>
            </a:r>
          </a:p>
          <a:p>
            <a:r>
              <a:rPr lang="en-US" sz="1700" dirty="0">
                <a:cs typeface="Calibri"/>
              </a:rPr>
              <a:t>Video je da se po celom </a:t>
            </a:r>
            <a:r>
              <a:rPr lang="en-US" sz="1700" dirty="0" err="1">
                <a:cs typeface="Calibri"/>
              </a:rPr>
              <a:t>regionu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otvaraju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portali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iz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kojih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stalno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izlaze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novi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demoni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Ljudske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vojske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koje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su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borile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uglavnom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gubile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bitke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Shvatio</a:t>
            </a:r>
            <a:r>
              <a:rPr lang="en-US" sz="1700" dirty="0">
                <a:cs typeface="Calibri"/>
              </a:rPr>
              <a:t> je da </a:t>
            </a:r>
            <a:r>
              <a:rPr lang="en-US" sz="1700" dirty="0" err="1">
                <a:cs typeface="Calibri"/>
              </a:rPr>
              <a:t>ako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želi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preživi</a:t>
            </a:r>
            <a:r>
              <a:rPr lang="en-US" sz="1700" dirty="0">
                <a:cs typeface="Calibri"/>
              </a:rPr>
              <a:t>, mora da </a:t>
            </a:r>
            <a:r>
              <a:rPr lang="en-US" sz="1700" dirty="0" err="1">
                <a:cs typeface="Calibri"/>
              </a:rPr>
              <a:t>sklopi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pakt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kraljicom</a:t>
            </a:r>
          </a:p>
        </p:txBody>
      </p:sp>
    </p:spTree>
    <p:extLst>
      <p:ext uri="{BB962C8B-B14F-4D97-AF65-F5344CB8AC3E}">
        <p14:creationId xmlns:p14="http://schemas.microsoft.com/office/powerpoint/2010/main" val="396189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F7DB8-CBA1-DAEC-4246-88843164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D8F2DD-2764-9F7B-82A4-70A0CB719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Glavni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lik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ostavljen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mlad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ulici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jer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roditelji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mogli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izdržavaju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Primoran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prosi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Deca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prosjaci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napdaju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teraju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ulica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–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primoran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nauči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3F713AC-0CCA-0A93-CF9E-AD1631528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0" r="252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8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F892972-F499-939D-AB66-85A4D4E7F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0" b="280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9115C-241B-7601-1DD3-43FB192C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Novi </a:t>
            </a:r>
            <a:r>
              <a:rPr lang="en-US" sz="2800" dirty="0" err="1">
                <a:ea typeface="+mj-lt"/>
                <a:cs typeface="+mj-lt"/>
              </a:rPr>
              <a:t>Pakt</a:t>
            </a:r>
            <a:endParaRPr lang="en-US" dirty="0" err="1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Content Placeholder 76">
            <a:extLst>
              <a:ext uri="{FF2B5EF4-FFF2-40B4-BE49-F238E27FC236}">
                <a16:creationId xmlns:a16="http://schemas.microsoft.com/office/drawing/2014/main" id="{A06A721A-9A37-5DB6-CE32-83705CE2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Anonimno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traži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sastanak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kraljicom</a:t>
            </a:r>
          </a:p>
          <a:p>
            <a:r>
              <a:rPr lang="en-US" sz="1700" dirty="0" err="1">
                <a:cs typeface="Calibri"/>
              </a:rPr>
              <a:t>Pominje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samo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može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značajno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doprineti</a:t>
            </a:r>
            <a:r>
              <a:rPr lang="en-US" sz="1700" dirty="0">
                <a:cs typeface="Calibri"/>
              </a:rPr>
              <a:t> u </a:t>
            </a:r>
            <a:r>
              <a:rPr lang="en-US" sz="1700" dirty="0" err="1">
                <a:cs typeface="Calibri"/>
              </a:rPr>
              <a:t>borbi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Bio je </a:t>
            </a:r>
            <a:r>
              <a:rPr lang="en-US" sz="1700" dirty="0" err="1">
                <a:cs typeface="Calibri"/>
              </a:rPr>
              <a:t>zarobljen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čim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pokazao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Odred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kraljičinih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najjačih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vitezova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odvezao</a:t>
            </a:r>
            <a:r>
              <a:rPr lang="en-US" sz="1700" dirty="0">
                <a:cs typeface="Calibri"/>
              </a:rPr>
              <a:t> ga je pred </a:t>
            </a:r>
            <a:r>
              <a:rPr lang="en-US" sz="1700" dirty="0" err="1">
                <a:cs typeface="Calibri"/>
              </a:rPr>
              <a:t>kraljicu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Kraljica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htela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odmah</a:t>
            </a:r>
            <a:r>
              <a:rPr lang="en-US" sz="1700" dirty="0">
                <a:cs typeface="Calibri"/>
              </a:rPr>
              <a:t> da ga </a:t>
            </a:r>
            <a:r>
              <a:rPr lang="en-US" sz="1700" dirty="0" err="1">
                <a:cs typeface="Calibri"/>
              </a:rPr>
              <a:t>pogubi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zbog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svih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njegovih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zločina</a:t>
            </a:r>
          </a:p>
        </p:txBody>
      </p:sp>
    </p:spTree>
    <p:extLst>
      <p:ext uri="{BB962C8B-B14F-4D97-AF65-F5344CB8AC3E}">
        <p14:creationId xmlns:p14="http://schemas.microsoft.com/office/powerpoint/2010/main" val="2588679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197FED-A76B-8E67-CB22-EABCE0756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2" r="9090" b="1633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05967-A0E0-C0EA-C73D-9C18B7B8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Novi </a:t>
            </a:r>
            <a:r>
              <a:rPr lang="en-US" sz="2800" dirty="0" err="1">
                <a:ea typeface="+mj-lt"/>
                <a:cs typeface="+mj-lt"/>
              </a:rPr>
              <a:t>Pakt</a:t>
            </a:r>
            <a:endParaRPr lang="en-US" dirty="0" err="1"/>
          </a:p>
          <a:p>
            <a:endParaRPr lang="en-US" sz="2800">
              <a:cs typeface="Calibri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76E8A4-BD8E-358F-0510-561F5B44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700" dirty="0" err="1">
                <a:cs typeface="Calibri"/>
              </a:rPr>
              <a:t>Objašnjava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kraljici</a:t>
            </a:r>
            <a:r>
              <a:rPr lang="en-US" sz="1700" dirty="0">
                <a:cs typeface="Calibri"/>
              </a:rPr>
              <a:t> da je </a:t>
            </a:r>
            <a:r>
              <a:rPr lang="en-US" sz="1700" dirty="0" err="1">
                <a:cs typeface="Calibri"/>
              </a:rPr>
              <a:t>vekovima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ubijao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izbegavao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demone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Znao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sve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njihove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slabosti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Predstavio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kao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ključ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borbi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invazije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Međutim</a:t>
            </a:r>
            <a:r>
              <a:rPr lang="en-US" sz="1700" dirty="0">
                <a:cs typeface="Calibri"/>
              </a:rPr>
              <a:t>, ne </a:t>
            </a:r>
            <a:r>
              <a:rPr lang="en-US" sz="1700" dirty="0" err="1">
                <a:cs typeface="Calibri"/>
              </a:rPr>
              <a:t>može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im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suprostavi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jer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njegove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sposobnosti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oslabljene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Dobio je </a:t>
            </a:r>
            <a:r>
              <a:rPr lang="en-US" sz="1700" dirty="0" err="1">
                <a:cs typeface="Calibri"/>
              </a:rPr>
              <a:t>šansu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pokaže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šta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zna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Ako </a:t>
            </a:r>
            <a:r>
              <a:rPr lang="en-US" sz="1700" dirty="0" err="1">
                <a:cs typeface="Calibri"/>
              </a:rPr>
              <a:t>pobede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ostaviće</a:t>
            </a:r>
            <a:r>
              <a:rPr lang="en-US" sz="1700" dirty="0">
                <a:cs typeface="Calibri"/>
              </a:rPr>
              <a:t> ga </a:t>
            </a:r>
            <a:r>
              <a:rPr lang="en-US" sz="1700" dirty="0" err="1">
                <a:cs typeface="Calibri"/>
              </a:rPr>
              <a:t>živog</a:t>
            </a:r>
            <a:r>
              <a:rPr lang="en-US" sz="1700" dirty="0">
                <a:cs typeface="Calibri"/>
              </a:rPr>
              <a:t>, pod </a:t>
            </a:r>
            <a:r>
              <a:rPr lang="en-US" sz="1700" dirty="0" err="1">
                <a:cs typeface="Calibri"/>
              </a:rPr>
              <a:t>uslovom</a:t>
            </a:r>
            <a:r>
              <a:rPr lang="en-US" sz="1700" dirty="0">
                <a:cs typeface="Calibri"/>
              </a:rPr>
              <a:t> da se ne </a:t>
            </a:r>
            <a:r>
              <a:rPr lang="en-US" sz="1700" dirty="0" err="1">
                <a:cs typeface="Calibri"/>
              </a:rPr>
              <a:t>pokaže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gradovima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selima</a:t>
            </a:r>
            <a:r>
              <a:rPr lang="en-US" sz="1700" dirty="0">
                <a:cs typeface="Calibri"/>
              </a:rPr>
              <a:t> u </a:t>
            </a:r>
            <a:r>
              <a:rPr lang="en-US" sz="1700" dirty="0" err="1">
                <a:cs typeface="Calibri"/>
              </a:rPr>
              <a:t>kraljevstvu</a:t>
            </a:r>
          </a:p>
        </p:txBody>
      </p:sp>
    </p:spTree>
    <p:extLst>
      <p:ext uri="{BB962C8B-B14F-4D97-AF65-F5344CB8AC3E}">
        <p14:creationId xmlns:p14="http://schemas.microsoft.com/office/powerpoint/2010/main" val="3674475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4847A-9892-C004-0678-09424CF0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298" y="669925"/>
            <a:ext cx="4208403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Novi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Pakt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8DF8447-8D5E-BB9D-41DA-D55E9E6C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8" y="233582"/>
            <a:ext cx="2971800" cy="2971800"/>
          </a:xfrm>
          <a:prstGeom prst="rect">
            <a:avLst/>
          </a:prstGeom>
        </p:spPr>
      </p:pic>
      <p:pic>
        <p:nvPicPr>
          <p:cNvPr id="6" name="Picture 6" descr="A picture containing text, outdoor, day&#10;&#10;Description automatically generated">
            <a:extLst>
              <a:ext uri="{FF2B5EF4-FFF2-40B4-BE49-F238E27FC236}">
                <a16:creationId xmlns:a16="http://schemas.microsoft.com/office/drawing/2014/main" id="{442AC362-27A9-A5F4-EF82-2AC3CDB4C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33582"/>
            <a:ext cx="2971800" cy="29718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45298" y="2026340"/>
            <a:ext cx="5446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0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8B296539-F5A9-0984-6525-DE25F4C5D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08" y="3411753"/>
            <a:ext cx="2971800" cy="29718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477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3C22A2B-D429-1C17-9E49-C0243FCF4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411753"/>
            <a:ext cx="2971800" cy="29718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F7B4C09-D3A6-091C-2F67-5E3C00A11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298" y="2288833"/>
            <a:ext cx="4208403" cy="37115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pokazao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kraljičinim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vojnicima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vrste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slabosti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Vode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kolosalne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bitke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po celom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kraljevstvu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Polako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rastu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šanse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gušenjem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invazije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Vremenom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ljudi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pobeđuju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bitkama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ukazuje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lokacije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portala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Vojska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kreće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uništavaju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portale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sprečava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ulazak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novih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demona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525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lit, dark&#10;&#10;Description automatically generated">
            <a:extLst>
              <a:ext uri="{FF2B5EF4-FFF2-40B4-BE49-F238E27FC236}">
                <a16:creationId xmlns:a16="http://schemas.microsoft.com/office/drawing/2014/main" id="{D57C3A40-0AC7-540F-6C5E-15EF1AF37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27" r="9090" b="635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9" name="Rectangle 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D64FA-C6E0-F57F-A80D-BB10D056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ea typeface="+mj-lt"/>
                <a:cs typeface="+mj-lt"/>
              </a:rPr>
              <a:t>Novi </a:t>
            </a:r>
            <a:r>
              <a:rPr lang="en-US" sz="2800" dirty="0" err="1">
                <a:ea typeface="+mj-lt"/>
                <a:cs typeface="+mj-lt"/>
              </a:rPr>
              <a:t>Pakt</a:t>
            </a:r>
            <a:endParaRPr lang="en-US" dirty="0" err="1"/>
          </a:p>
          <a:p>
            <a:endParaRPr lang="en-US" sz="2800">
              <a:cs typeface="Calibri Light"/>
            </a:endParaRP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5824BBB9-247A-A7BE-BD61-3B134D3B6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700" dirty="0" err="1">
                <a:cs typeface="Calibri"/>
              </a:rPr>
              <a:t>Ubrzo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ostaje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samo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još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jedan</a:t>
            </a:r>
            <a:r>
              <a:rPr lang="en-US" sz="1700" dirty="0">
                <a:cs typeface="Calibri"/>
              </a:rPr>
              <a:t> portal da se </a:t>
            </a:r>
            <a:r>
              <a:rPr lang="en-US" sz="1700" dirty="0" err="1">
                <a:cs typeface="Calibri"/>
              </a:rPr>
              <a:t>zatvori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U </a:t>
            </a:r>
            <a:r>
              <a:rPr lang="en-US" sz="1700" dirty="0" err="1">
                <a:cs typeface="Calibri"/>
              </a:rPr>
              <a:t>ovoj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bitci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puno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vitezova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gubi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život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Salvinije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jedva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preživljava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Ispred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samog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portala</a:t>
            </a:r>
            <a:r>
              <a:rPr lang="en-US" sz="1700" dirty="0">
                <a:cs typeface="Calibri"/>
              </a:rPr>
              <a:t>, pre </a:t>
            </a:r>
            <a:r>
              <a:rPr lang="en-US" sz="1700" dirty="0" err="1">
                <a:cs typeface="Calibri"/>
              </a:rPr>
              <a:t>nego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što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će</a:t>
            </a:r>
            <a:r>
              <a:rPr lang="en-US" sz="1700" dirty="0">
                <a:cs typeface="Calibri"/>
              </a:rPr>
              <a:t> ga </a:t>
            </a:r>
            <a:r>
              <a:rPr lang="en-US" sz="1700" dirty="0" err="1">
                <a:cs typeface="Calibri"/>
              </a:rPr>
              <a:t>uništiti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Salvinije</a:t>
            </a:r>
            <a:r>
              <a:rPr lang="en-US" sz="1700" dirty="0">
                <a:cs typeface="Calibri"/>
              </a:rPr>
              <a:t> se </a:t>
            </a:r>
            <a:r>
              <a:rPr lang="en-US" sz="1700" dirty="0" err="1">
                <a:cs typeface="Calibri"/>
              </a:rPr>
              <a:t>zaustavlja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Ostala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odluka</a:t>
            </a:r>
            <a:r>
              <a:rPr lang="en-US" sz="1700" dirty="0">
                <a:cs typeface="Calibri"/>
              </a:rPr>
              <a:t>, da li da </a:t>
            </a:r>
            <a:r>
              <a:rPr lang="en-US" sz="1700" dirty="0" err="1">
                <a:cs typeface="Calibri"/>
              </a:rPr>
              <a:t>unšti</a:t>
            </a:r>
            <a:r>
              <a:rPr lang="en-US" sz="1700" dirty="0">
                <a:cs typeface="Calibri"/>
              </a:rPr>
              <a:t> portal I </a:t>
            </a:r>
            <a:r>
              <a:rPr lang="en-US" sz="1700" dirty="0" err="1">
                <a:cs typeface="Calibri"/>
              </a:rPr>
              <a:t>proba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nastavi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život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odbačen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društva</a:t>
            </a:r>
            <a:r>
              <a:rPr lang="en-US" sz="1700" dirty="0">
                <a:cs typeface="Calibri"/>
              </a:rPr>
              <a:t> ...</a:t>
            </a:r>
          </a:p>
          <a:p>
            <a:r>
              <a:rPr lang="en-US" sz="1700" dirty="0">
                <a:cs typeface="Calibri"/>
              </a:rPr>
              <a:t>… </a:t>
            </a:r>
            <a:r>
              <a:rPr lang="en-US" sz="1700" dirty="0" err="1">
                <a:cs typeface="Calibri"/>
              </a:rPr>
              <a:t>ili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sam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prođe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kroz</a:t>
            </a:r>
            <a:r>
              <a:rPr lang="en-US" sz="1700" dirty="0">
                <a:cs typeface="Calibri"/>
              </a:rPr>
              <a:t> portal I </a:t>
            </a:r>
            <a:r>
              <a:rPr lang="en-US" sz="1700" dirty="0" err="1">
                <a:cs typeface="Calibri"/>
              </a:rPr>
              <a:t>zarati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demonima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podzemlju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kao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što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oni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pokušali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svetu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živih</a:t>
            </a:r>
            <a:r>
              <a:rPr lang="en-US" sz="1700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648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2E0DD2-11DF-4411-A6ED-1182F517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D60D1-28FD-F271-DA1A-97F0F0DF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57188"/>
            <a:ext cx="3800564" cy="1671569"/>
          </a:xfrm>
        </p:spPr>
        <p:txBody>
          <a:bodyPr>
            <a:normAutofit/>
          </a:bodyPr>
          <a:lstStyle/>
          <a:p>
            <a:r>
              <a:rPr lang="en-US" sz="4000" dirty="0" err="1">
                <a:cs typeface="Calibri Light"/>
              </a:rPr>
              <a:t>Salvinije</a:t>
            </a:r>
          </a:p>
        </p:txBody>
      </p:sp>
      <p:pic>
        <p:nvPicPr>
          <p:cNvPr id="8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E99AC3C-3319-480D-047A-86CAAAE9C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41" r="3" b="26399"/>
          <a:stretch/>
        </p:blipFill>
        <p:spPr>
          <a:xfrm>
            <a:off x="8969" y="-2"/>
            <a:ext cx="2376092" cy="2228759"/>
          </a:xfrm>
          <a:prstGeom prst="rect">
            <a:avLst/>
          </a:prstGeom>
        </p:spPr>
      </p:pic>
      <p:pic>
        <p:nvPicPr>
          <p:cNvPr id="5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ED6B8311-53EB-8378-8C3A-363BC3776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6197"/>
          <a:stretch/>
        </p:blipFill>
        <p:spPr>
          <a:xfrm>
            <a:off x="2579411" y="-2446"/>
            <a:ext cx="2376092" cy="22287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8987638-2290-BD6D-6926-CC4486A46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6197"/>
          <a:stretch/>
        </p:blipFill>
        <p:spPr>
          <a:xfrm>
            <a:off x="5149852" y="-10223"/>
            <a:ext cx="2376092" cy="2228759"/>
          </a:xfrm>
          <a:prstGeom prst="rect">
            <a:avLst/>
          </a:prstGeom>
        </p:spPr>
      </p:pic>
      <p:pic>
        <p:nvPicPr>
          <p:cNvPr id="4" name="Picture 4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7A0A1CDF-3B55-EE73-1B9E-7B1EA5809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83" r="5" b="16741"/>
          <a:stretch/>
        </p:blipFill>
        <p:spPr>
          <a:xfrm>
            <a:off x="-5693" y="2447188"/>
            <a:ext cx="3330225" cy="205736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56CDCFC-0475-0453-A478-E77528F55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8" r="-5" b="32230"/>
          <a:stretch/>
        </p:blipFill>
        <p:spPr>
          <a:xfrm>
            <a:off x="-1" y="4628909"/>
            <a:ext cx="3324552" cy="2229090"/>
          </a:xfrm>
          <a:prstGeom prst="rect">
            <a:avLst/>
          </a:prstGeom>
        </p:spPr>
      </p:pic>
      <p:pic>
        <p:nvPicPr>
          <p:cNvPr id="9" name="Picture 9" descr="A picture containing text, light, crab, sunset&#10;&#10;Description automatically generated">
            <a:extLst>
              <a:ext uri="{FF2B5EF4-FFF2-40B4-BE49-F238E27FC236}">
                <a16:creationId xmlns:a16="http://schemas.microsoft.com/office/drawing/2014/main" id="{53263DCA-8751-7235-2856-F754CCCCEC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84" r="2" b="10930"/>
          <a:stretch/>
        </p:blipFill>
        <p:spPr>
          <a:xfrm>
            <a:off x="3534403" y="2400151"/>
            <a:ext cx="3996536" cy="4457850"/>
          </a:xfrm>
          <a:prstGeom prst="rect">
            <a:avLst/>
          </a:prstGeom>
        </p:spPr>
      </p:pic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237D46FC-1C3D-5B36-0190-0FBA9467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3" y="2400475"/>
            <a:ext cx="3800565" cy="37764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>
                <a:cs typeface="Calibri"/>
              </a:rPr>
              <a:t>Salvos Ignis - </a:t>
            </a:r>
            <a:r>
              <a:rPr lang="en-US" sz="2000" dirty="0" err="1">
                <a:cs typeface="Calibri"/>
              </a:rPr>
              <a:t>Preživljavanje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Vatra</a:t>
            </a:r>
          </a:p>
          <a:p>
            <a:r>
              <a:rPr lang="en-US" sz="2000" dirty="0">
                <a:cs typeface="Calibri"/>
              </a:rPr>
              <a:t>U </a:t>
            </a:r>
            <a:r>
              <a:rPr lang="en-US" sz="2000" dirty="0" err="1">
                <a:cs typeface="Calibri"/>
              </a:rPr>
              <a:t>početku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tvrdoglav</a:t>
            </a:r>
            <a:r>
              <a:rPr lang="en-US" sz="2000" dirty="0">
                <a:cs typeface="Calibri"/>
              </a:rPr>
              <a:t>, pun </a:t>
            </a:r>
            <a:r>
              <a:rPr lang="en-US" sz="2000" dirty="0" err="1">
                <a:cs typeface="Calibri"/>
              </a:rPr>
              <a:t>samopouzdanja</a:t>
            </a:r>
            <a:endParaRPr lang="en-US" sz="2000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Uporan</a:t>
            </a:r>
            <a:r>
              <a:rPr lang="en-US" sz="2000" dirty="0">
                <a:cs typeface="Calibri"/>
              </a:rPr>
              <a:t>, ne </a:t>
            </a:r>
            <a:r>
              <a:rPr lang="en-US" sz="2000" dirty="0" err="1">
                <a:cs typeface="Calibri"/>
              </a:rPr>
              <a:t>odustaje</a:t>
            </a:r>
            <a:r>
              <a:rPr lang="en-US" sz="2000" dirty="0">
                <a:cs typeface="Calibri"/>
              </a:rPr>
              <a:t>, ne </a:t>
            </a:r>
            <a:r>
              <a:rPr lang="en-US" sz="2000" dirty="0" err="1">
                <a:cs typeface="Calibri"/>
              </a:rPr>
              <a:t>predaje</a:t>
            </a:r>
            <a:r>
              <a:rPr lang="en-US" sz="2000" dirty="0">
                <a:cs typeface="Calibri"/>
              </a:rPr>
              <a:t> se</a:t>
            </a:r>
          </a:p>
          <a:p>
            <a:r>
              <a:rPr lang="en-US" sz="2000" dirty="0" err="1">
                <a:cs typeface="Calibri"/>
              </a:rPr>
              <a:t>Želi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moć</a:t>
            </a:r>
            <a:r>
              <a:rPr lang="en-US" sz="2000" dirty="0">
                <a:cs typeface="Calibri"/>
              </a:rPr>
              <a:t> I </a:t>
            </a:r>
            <a:r>
              <a:rPr lang="en-US" sz="2000" dirty="0" err="1">
                <a:cs typeface="Calibri"/>
              </a:rPr>
              <a:t>samo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moć</a:t>
            </a:r>
            <a:endParaRPr lang="en-US" sz="2000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Nakon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vraćanja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iz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sveta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mrtvih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postaje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skroman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Daje </a:t>
            </a:r>
            <a:r>
              <a:rPr lang="en-US" sz="2000" dirty="0" err="1">
                <a:cs typeface="Calibri"/>
              </a:rPr>
              <a:t>drugima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šansu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pomaže</a:t>
            </a:r>
            <a:endParaRPr lang="en-US" sz="2000" dirty="0">
              <a:cs typeface="Calibri"/>
            </a:endParaRPr>
          </a:p>
          <a:p>
            <a:r>
              <a:rPr lang="en-US" sz="2000" dirty="0" err="1">
                <a:cs typeface="Calibri"/>
              </a:rPr>
              <a:t>Želi</a:t>
            </a:r>
            <a:r>
              <a:rPr lang="en-US" sz="2000" dirty="0">
                <a:cs typeface="Calibri"/>
              </a:rPr>
              <a:t> da </a:t>
            </a:r>
            <a:r>
              <a:rPr lang="en-US" sz="2000" dirty="0" err="1">
                <a:cs typeface="Calibri"/>
              </a:rPr>
              <a:t>ljudi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prežive</a:t>
            </a:r>
            <a:r>
              <a:rPr lang="en-US" sz="2000" dirty="0">
                <a:cs typeface="Calibri"/>
              </a:rPr>
              <a:t>, da </a:t>
            </a:r>
            <a:r>
              <a:rPr lang="en-US" sz="2000" dirty="0" err="1">
                <a:cs typeface="Calibri"/>
              </a:rPr>
              <a:t>unište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demone</a:t>
            </a:r>
            <a:r>
              <a:rPr lang="en-US" sz="2000" dirty="0">
                <a:cs typeface="Calibri"/>
              </a:rPr>
              <a:t> I da se </a:t>
            </a:r>
            <a:r>
              <a:rPr lang="en-US" sz="2000" dirty="0" err="1">
                <a:cs typeface="Calibri"/>
              </a:rPr>
              <a:t>vrati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sve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kako</a:t>
            </a:r>
            <a:r>
              <a:rPr lang="en-US" sz="2000" dirty="0">
                <a:cs typeface="Calibri"/>
              </a:rPr>
              <a:t> je </a:t>
            </a:r>
            <a:r>
              <a:rPr lang="en-US" sz="2000" dirty="0" err="1">
                <a:cs typeface="Calibri"/>
              </a:rPr>
              <a:t>bilo</a:t>
            </a:r>
            <a:r>
              <a:rPr lang="en-US" sz="2000" dirty="0">
                <a:cs typeface="Calibri"/>
              </a:rPr>
              <a:t> pre </a:t>
            </a:r>
            <a:r>
              <a:rPr lang="en-US" sz="2000" dirty="0" err="1">
                <a:cs typeface="Calibri"/>
              </a:rPr>
              <a:t>invazije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135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9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AD949-41B5-A51C-A156-84B6E244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 err="1">
                <a:cs typeface="Calibri Light"/>
              </a:rPr>
              <a:t>Kraljica</a:t>
            </a:r>
            <a:r>
              <a:rPr lang="en-US" sz="2800" dirty="0">
                <a:cs typeface="Calibri Light"/>
              </a:rPr>
              <a:t> Hara Talm</a:t>
            </a:r>
          </a:p>
        </p:txBody>
      </p:sp>
      <p:pic>
        <p:nvPicPr>
          <p:cNvPr id="6" name="Picture 6" descr="A picture containing text, dressed&#10;&#10;Description automatically generated">
            <a:extLst>
              <a:ext uri="{FF2B5EF4-FFF2-40B4-BE49-F238E27FC236}">
                <a16:creationId xmlns:a16="http://schemas.microsoft.com/office/drawing/2014/main" id="{A3FB087B-5E92-807E-66D5-CBEE8EB41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8" r="14808" b="1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8E9D9E-EE69-2E07-81FD-CBACBC507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9C0AF9-3455-0FA0-B52A-F6A3B7B15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41903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6BAAFB29-B143-885C-F7B0-A14A7AAC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700" dirty="0">
                <a:cs typeface="Calibri"/>
              </a:rPr>
              <a:t>Harra </a:t>
            </a:r>
            <a:r>
              <a:rPr lang="en-US" sz="1700" dirty="0" err="1">
                <a:cs typeface="Calibri"/>
              </a:rPr>
              <a:t>Talhm</a:t>
            </a:r>
            <a:r>
              <a:rPr lang="en-US" sz="1700" dirty="0">
                <a:cs typeface="Calibri"/>
              </a:rPr>
              <a:t> – </a:t>
            </a:r>
            <a:r>
              <a:rPr lang="en-US" sz="1700" dirty="0" err="1">
                <a:cs typeface="Calibri"/>
              </a:rPr>
              <a:t>Talhm</a:t>
            </a:r>
            <a:r>
              <a:rPr lang="en-US" sz="1700" dirty="0">
                <a:cs typeface="Calibri"/>
              </a:rPr>
              <a:t> Hara – </a:t>
            </a:r>
            <a:r>
              <a:rPr lang="en-US" sz="1700" dirty="0" err="1">
                <a:cs typeface="Calibri"/>
              </a:rPr>
              <a:t>Talmhara</a:t>
            </a:r>
            <a:r>
              <a:rPr lang="en-US" sz="1700" dirty="0">
                <a:cs typeface="Calibri"/>
              </a:rPr>
              <a:t>- Tamara</a:t>
            </a:r>
          </a:p>
          <a:p>
            <a:r>
              <a:rPr lang="en-US" sz="1700" dirty="0">
                <a:cs typeface="Calibri"/>
              </a:rPr>
              <a:t>Tough but fair - </a:t>
            </a:r>
            <a:r>
              <a:rPr lang="en-US" sz="1700" dirty="0" err="1">
                <a:cs typeface="Calibri"/>
              </a:rPr>
              <a:t>Snažna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stroga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ali</a:t>
            </a:r>
            <a:r>
              <a:rPr lang="en-US" sz="1700" dirty="0">
                <a:cs typeface="Calibri"/>
              </a:rPr>
              <a:t> fer </a:t>
            </a:r>
            <a:r>
              <a:rPr lang="en-US" sz="1700" dirty="0" err="1">
                <a:cs typeface="Calibri"/>
              </a:rPr>
              <a:t>prema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svojim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podanicima</a:t>
            </a:r>
            <a:endParaRPr lang="en-US" sz="1700">
              <a:cs typeface="Calibri"/>
            </a:endParaRPr>
          </a:p>
          <a:p>
            <a:r>
              <a:rPr lang="en-US" sz="1700" dirty="0">
                <a:cs typeface="Calibri"/>
              </a:rPr>
              <a:t>Ne </a:t>
            </a:r>
            <a:r>
              <a:rPr lang="en-US" sz="1700" dirty="0" err="1">
                <a:cs typeface="Calibri"/>
              </a:rPr>
              <a:t>zaboravlja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zločine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Salvinija</a:t>
            </a:r>
          </a:p>
          <a:p>
            <a:r>
              <a:rPr lang="en-US" sz="1700" dirty="0">
                <a:cs typeface="Calibri"/>
              </a:rPr>
              <a:t>Vidi da bez </a:t>
            </a:r>
            <a:r>
              <a:rPr lang="en-US" sz="1700" dirty="0" err="1">
                <a:cs typeface="Calibri"/>
              </a:rPr>
              <a:t>njega</a:t>
            </a:r>
            <a:r>
              <a:rPr lang="en-US" sz="1700" dirty="0">
                <a:cs typeface="Calibri"/>
              </a:rPr>
              <a:t> ne </a:t>
            </a:r>
            <a:r>
              <a:rPr lang="en-US" sz="1700" dirty="0" err="1">
                <a:cs typeface="Calibri"/>
              </a:rPr>
              <a:t>može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ugušiti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invaziju</a:t>
            </a:r>
            <a:r>
              <a:rPr lang="en-US" sz="1700" dirty="0">
                <a:cs typeface="Calibri"/>
              </a:rPr>
              <a:t> - </a:t>
            </a:r>
            <a:r>
              <a:rPr lang="en-US" sz="1700" dirty="0" err="1">
                <a:cs typeface="Calibri"/>
              </a:rPr>
              <a:t>strateški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odlučuje</a:t>
            </a:r>
            <a:r>
              <a:rPr lang="en-US" sz="1700" dirty="0">
                <a:cs typeface="Calibri"/>
              </a:rPr>
              <a:t> da ga </a:t>
            </a:r>
            <a:r>
              <a:rPr lang="en-US" sz="1700" dirty="0" err="1">
                <a:cs typeface="Calibri"/>
              </a:rPr>
              <a:t>ostavi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živog</a:t>
            </a:r>
            <a:endParaRPr lang="en-US" sz="1700">
              <a:cs typeface="Calibri"/>
            </a:endParaRPr>
          </a:p>
          <a:p>
            <a:r>
              <a:rPr lang="en-US" sz="1700" dirty="0" err="1">
                <a:cs typeface="Calibri"/>
              </a:rPr>
              <a:t>Formira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dobre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odnose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ostalim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vladarima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regiji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kao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svojim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vlastelinima</a:t>
            </a:r>
            <a:endParaRPr lang="en-US" sz="1700">
              <a:cs typeface="Calibri"/>
            </a:endParaRPr>
          </a:p>
          <a:p>
            <a:r>
              <a:rPr lang="en-US" sz="1700" dirty="0" err="1">
                <a:cs typeface="Calibri"/>
              </a:rPr>
              <a:t>Podanici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pretežno</a:t>
            </a:r>
            <a:r>
              <a:rPr lang="en-US" sz="1700" dirty="0">
                <a:cs typeface="Calibri"/>
              </a:rPr>
              <a:t> vole</a:t>
            </a:r>
          </a:p>
        </p:txBody>
      </p:sp>
    </p:spTree>
    <p:extLst>
      <p:ext uri="{BB962C8B-B14F-4D97-AF65-F5344CB8AC3E}">
        <p14:creationId xmlns:p14="http://schemas.microsoft.com/office/powerpoint/2010/main" val="331263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38B3B-0C55-92C8-AEB8-93F2DDFE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 err="1"/>
              <a:t>Alikvi</a:t>
            </a:r>
            <a:r>
              <a:rPr lang="en-US" sz="2800" dirty="0"/>
              <a:t> </a:t>
            </a:r>
            <a:r>
              <a:rPr lang="en-US" sz="2800" dirty="0" err="1"/>
              <a:t>Magstin</a:t>
            </a:r>
            <a:endParaRPr lang="en-US" sz="2800" kern="1200" dirty="0" err="1">
              <a:latin typeface="+mj-lt"/>
              <a:cs typeface="Calibri Light"/>
            </a:endParaRPr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15A6C51-987D-D172-2576-0D1F07B65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3" r="10330" b="1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BB6924-E808-EE3C-C709-0A10EEA09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1BA0EC8-DE21-526F-046F-7B33EF6CB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D3B4333-6247-3BEE-2372-AD2325662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>
                <a:cs typeface="Calibri"/>
              </a:rPr>
              <a:t>Alioquin</a:t>
            </a:r>
            <a:r>
              <a:rPr lang="en-US" sz="1700" dirty="0">
                <a:cs typeface="Calibri"/>
              </a:rPr>
              <a:t> Magister – </a:t>
            </a:r>
            <a:r>
              <a:rPr lang="en-US" sz="1700" dirty="0" err="1">
                <a:cs typeface="Calibri"/>
              </a:rPr>
              <a:t>Otherwordly</a:t>
            </a:r>
            <a:r>
              <a:rPr lang="en-US" sz="1700" dirty="0">
                <a:cs typeface="Calibri"/>
              </a:rPr>
              <a:t> Teacher</a:t>
            </a:r>
          </a:p>
          <a:p>
            <a:r>
              <a:rPr lang="en-US" sz="1700" dirty="0" err="1">
                <a:cs typeface="Calibri"/>
              </a:rPr>
              <a:t>Pažljiv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strpljiv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učitelj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Salvinija</a:t>
            </a:r>
          </a:p>
          <a:p>
            <a:r>
              <a:rPr lang="en-US" sz="1700" dirty="0" err="1">
                <a:cs typeface="Calibri"/>
              </a:rPr>
              <a:t>Iskusan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čarobnjak</a:t>
            </a:r>
            <a:endParaRPr lang="en-US" sz="1700">
              <a:cs typeface="Calibri"/>
            </a:endParaRPr>
          </a:p>
          <a:p>
            <a:r>
              <a:rPr lang="en-US" sz="1700" dirty="0" err="1">
                <a:cs typeface="Calibri"/>
              </a:rPr>
              <a:t>Član</a:t>
            </a:r>
            <a:r>
              <a:rPr lang="en-US" sz="1700" dirty="0">
                <a:cs typeface="Calibri"/>
              </a:rPr>
              <a:t> "Kulta Mračnog </a:t>
            </a:r>
            <a:r>
              <a:rPr lang="en-US" sz="1700" dirty="0" err="1">
                <a:cs typeface="Calibri"/>
              </a:rPr>
              <a:t>Pakta</a:t>
            </a:r>
            <a:r>
              <a:rPr lang="en-US" sz="1700" dirty="0">
                <a:cs typeface="Calibri"/>
              </a:rPr>
              <a:t>"</a:t>
            </a:r>
          </a:p>
          <a:p>
            <a:r>
              <a:rPr lang="en-US" sz="1700" dirty="0">
                <a:cs typeface="Calibri"/>
              </a:rPr>
              <a:t>Mudar, ne </a:t>
            </a:r>
            <a:r>
              <a:rPr lang="en-US" sz="1700" dirty="0" err="1">
                <a:cs typeface="Calibri"/>
              </a:rPr>
              <a:t>dozvoljava</a:t>
            </a:r>
            <a:r>
              <a:rPr lang="en-US" sz="1700" dirty="0">
                <a:cs typeface="Calibri"/>
              </a:rPr>
              <a:t> da ga </a:t>
            </a:r>
            <a:r>
              <a:rPr lang="en-US" sz="1700" dirty="0" err="1">
                <a:cs typeface="Calibri"/>
              </a:rPr>
              <a:t>moć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korumpira</a:t>
            </a:r>
            <a:endParaRPr lang="en-US" sz="1700">
              <a:cs typeface="Calibri"/>
            </a:endParaRPr>
          </a:p>
          <a:p>
            <a:r>
              <a:rPr lang="en-US" sz="1700" dirty="0" err="1">
                <a:cs typeface="Calibri"/>
              </a:rPr>
              <a:t>Iako</a:t>
            </a:r>
            <a:r>
              <a:rPr lang="en-US" sz="1700" dirty="0">
                <a:cs typeface="Calibri"/>
              </a:rPr>
              <a:t> je </a:t>
            </a:r>
            <a:r>
              <a:rPr lang="en-US" sz="1700" dirty="0" err="1">
                <a:cs typeface="Calibri"/>
              </a:rPr>
              <a:t>član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kulta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paktove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koje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pravi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demonima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generalno</a:t>
            </a:r>
            <a:r>
              <a:rPr lang="en-US" sz="1700" dirty="0">
                <a:cs typeface="Calibri"/>
              </a:rPr>
              <a:t> da mu </a:t>
            </a:r>
            <a:r>
              <a:rPr lang="en-US" sz="1700" dirty="0" err="1">
                <a:cs typeface="Calibri"/>
              </a:rPr>
              <a:t>olakšaju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život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što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bezbolniji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način</a:t>
            </a:r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7293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9A849-DB68-188C-9122-C4C96733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Resferis</a:t>
            </a:r>
          </a:p>
        </p:txBody>
      </p:sp>
      <p:pic>
        <p:nvPicPr>
          <p:cNvPr id="5" name="Picture 5" descr="A picture containing light, dark, lit, nature&#10;&#10;Description automatically generated">
            <a:extLst>
              <a:ext uri="{FF2B5EF4-FFF2-40B4-BE49-F238E27FC236}">
                <a16:creationId xmlns:a16="http://schemas.microsoft.com/office/drawing/2014/main" id="{BC97930F-4C7D-0BAA-1B78-8D4A8E838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6" r="18370" b="1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6" name="Picture 6" descr="A picture containing nature, dark, fireplace&#10;&#10;Description automatically generated">
            <a:extLst>
              <a:ext uri="{FF2B5EF4-FFF2-40B4-BE49-F238E27FC236}">
                <a16:creationId xmlns:a16="http://schemas.microsoft.com/office/drawing/2014/main" id="{4C670D35-F002-C0F0-7514-2CB7D6CF1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7CF1759A-C322-7BE4-63BF-388408016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53" r="7" b="7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6FE8A1F-693E-E57F-B813-8B112A83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>
                <a:cs typeface="Calibri"/>
              </a:rPr>
              <a:t>Rechsferis</a:t>
            </a:r>
            <a:r>
              <a:rPr lang="en-US" sz="1700" dirty="0">
                <a:cs typeface="Calibri"/>
              </a:rPr>
              <a:t> - </a:t>
            </a:r>
            <a:r>
              <a:rPr lang="en-US" sz="1700" dirty="0" err="1">
                <a:cs typeface="Calibri"/>
              </a:rPr>
              <a:t>Inferis</a:t>
            </a:r>
            <a:r>
              <a:rPr lang="en-US" sz="1700" dirty="0">
                <a:cs typeface="Calibri"/>
              </a:rPr>
              <a:t> Rex – Underworld King</a:t>
            </a:r>
          </a:p>
          <a:p>
            <a:r>
              <a:rPr lang="en-US" sz="1700" dirty="0">
                <a:cs typeface="Calibri"/>
              </a:rPr>
              <a:t>Demon-Kralj </a:t>
            </a:r>
            <a:r>
              <a:rPr lang="en-US" sz="1700" dirty="0" err="1">
                <a:cs typeface="Calibri"/>
              </a:rPr>
              <a:t>podzemnog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sveta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Jedini</a:t>
            </a:r>
            <a:r>
              <a:rPr lang="en-US" sz="1700" dirty="0">
                <a:cs typeface="Calibri"/>
              </a:rPr>
              <a:t> koji </a:t>
            </a:r>
            <a:r>
              <a:rPr lang="en-US" sz="1700" dirty="0" err="1">
                <a:cs typeface="Calibri"/>
              </a:rPr>
              <a:t>može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prolazi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kroz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portale</a:t>
            </a:r>
            <a:r>
              <a:rPr lang="en-US" sz="1700" dirty="0">
                <a:cs typeface="Calibri"/>
              </a:rPr>
              <a:t> bez da </a:t>
            </a:r>
            <a:r>
              <a:rPr lang="en-US" sz="1700" dirty="0" err="1">
                <a:cs typeface="Calibri"/>
              </a:rPr>
              <a:t>oslabi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Često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korumpira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ljude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svetu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živih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Veliki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mučitelj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duša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snabdeva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ostale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demone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dodatnim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moćima</a:t>
            </a:r>
          </a:p>
          <a:p>
            <a:r>
              <a:rPr lang="en-US" sz="1700" dirty="0" err="1">
                <a:cs typeface="Calibri"/>
              </a:rPr>
              <a:t>Glavni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negativac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igri</a:t>
            </a:r>
            <a:r>
              <a:rPr lang="en-US" sz="1700" dirty="0">
                <a:cs typeface="Calibri"/>
              </a:rPr>
              <a:t> - final boss</a:t>
            </a:r>
          </a:p>
        </p:txBody>
      </p:sp>
    </p:spTree>
    <p:extLst>
      <p:ext uri="{BB962C8B-B14F-4D97-AF65-F5344CB8AC3E}">
        <p14:creationId xmlns:p14="http://schemas.microsoft.com/office/powerpoint/2010/main" val="1347150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EBD9E-CB3D-1C2B-2FFB-2F918588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>
                <a:latin typeface="+mj-lt"/>
                <a:ea typeface="+mj-ea"/>
                <a:cs typeface="+mj-cs"/>
              </a:rPr>
              <a:t>Malukulum</a:t>
            </a:r>
          </a:p>
        </p:txBody>
      </p:sp>
      <p:pic>
        <p:nvPicPr>
          <p:cNvPr id="4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5751BA07-FB69-E4A3-15F6-B5CB5FBAC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0" r="-2" b="-2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76D616-28F2-98E3-434A-C8FECCAA5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text, painted&#10;&#10;Description automatically generated">
            <a:extLst>
              <a:ext uri="{FF2B5EF4-FFF2-40B4-BE49-F238E27FC236}">
                <a16:creationId xmlns:a16="http://schemas.microsoft.com/office/drawing/2014/main" id="{303B0E73-8A86-FD1F-5391-3AB443B74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825CDF5-B173-8217-C548-E65AE12CF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>
                <a:cs typeface="Calibri"/>
              </a:rPr>
              <a:t>Malucullum</a:t>
            </a:r>
            <a:r>
              <a:rPr lang="en-US" sz="1700" dirty="0">
                <a:cs typeface="Calibri"/>
              </a:rPr>
              <a:t> – Malus </a:t>
            </a:r>
            <a:r>
              <a:rPr lang="en-US" sz="1700" dirty="0" err="1">
                <a:cs typeface="Calibri"/>
              </a:rPr>
              <a:t>Oraculum</a:t>
            </a:r>
            <a:r>
              <a:rPr lang="en-US" sz="1700" dirty="0">
                <a:cs typeface="Calibri"/>
              </a:rPr>
              <a:t> – Evil Oracle</a:t>
            </a:r>
          </a:p>
          <a:p>
            <a:r>
              <a:rPr lang="en-US" sz="1700" dirty="0">
                <a:cs typeface="Calibri"/>
              </a:rPr>
              <a:t>Demon </a:t>
            </a:r>
            <a:r>
              <a:rPr lang="en-US" sz="1700" dirty="0" err="1">
                <a:cs typeface="Calibri"/>
              </a:rPr>
              <a:t>vizionar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Povremeno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dobija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vizije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budućnosti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Odgovoran</a:t>
            </a:r>
            <a:r>
              <a:rPr lang="en-US" sz="1700" dirty="0">
                <a:cs typeface="Calibri"/>
              </a:rPr>
              <a:t> za </a:t>
            </a:r>
            <a:r>
              <a:rPr lang="en-US" sz="1700" dirty="0" err="1">
                <a:cs typeface="Calibri"/>
              </a:rPr>
              <a:t>pokretanje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invazije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sveta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živih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Izdajnik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pravi</a:t>
            </a:r>
            <a:r>
              <a:rPr lang="en-US" sz="1700" dirty="0">
                <a:cs typeface="Calibri"/>
              </a:rPr>
              <a:t> plan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vrhovnog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želi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trupe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pošalje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svet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živih</a:t>
            </a:r>
            <a:r>
              <a:rPr lang="en-US" sz="1700" dirty="0">
                <a:cs typeface="Calibri"/>
              </a:rPr>
              <a:t> </a:t>
            </a:r>
            <a:r>
              <a:rPr lang="en-US" sz="1700" dirty="0" err="1">
                <a:cs typeface="Calibri"/>
              </a:rPr>
              <a:t>kako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glavni</a:t>
            </a:r>
            <a:r>
              <a:rPr lang="en-US" sz="1700" dirty="0">
                <a:cs typeface="Calibri"/>
              </a:rPr>
              <a:t> demon </a:t>
            </a:r>
            <a:r>
              <a:rPr lang="en-US" sz="1700" dirty="0" err="1">
                <a:cs typeface="Calibri"/>
              </a:rPr>
              <a:t>nema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kim</a:t>
            </a:r>
            <a:r>
              <a:rPr lang="en-US" sz="1700" dirty="0">
                <a:cs typeface="Calibri"/>
              </a:rPr>
              <a:t> da se </a:t>
            </a:r>
            <a:r>
              <a:rPr lang="en-US" sz="1700" dirty="0" err="1">
                <a:cs typeface="Calibri"/>
              </a:rPr>
              <a:t>bori</a:t>
            </a:r>
          </a:p>
        </p:txBody>
      </p:sp>
    </p:spTree>
    <p:extLst>
      <p:ext uri="{BB962C8B-B14F-4D97-AF65-F5344CB8AC3E}">
        <p14:creationId xmlns:p14="http://schemas.microsoft.com/office/powerpoint/2010/main" val="463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E39003D-C295-438B-92E5-BA8AB22F1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1351349-D8A6-43B2-82BD-D2B00AC9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1515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F66C0-0B1A-0C45-F87F-B188AF5E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86" y="978408"/>
            <a:ext cx="3721608" cy="1106424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Interfektor</a:t>
            </a:r>
            <a:r>
              <a:rPr lang="en-US" sz="2800" dirty="0">
                <a:cs typeface="Calibri Light"/>
              </a:rPr>
              <a:t> </a:t>
            </a:r>
            <a:r>
              <a:rPr lang="en-US" sz="2800" dirty="0" err="1">
                <a:cs typeface="Calibri Light"/>
              </a:rPr>
              <a:t>Deorum</a:t>
            </a:r>
            <a:endParaRPr lang="en-US" sz="2800" dirty="0" err="1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FB2D2C0-4749-D55D-8A39-4C62255CC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4" r="11632" b="1"/>
          <a:stretch/>
        </p:blipFill>
        <p:spPr>
          <a:xfrm>
            <a:off x="411479" y="634000"/>
            <a:ext cx="3785616" cy="5495544"/>
          </a:xfrm>
          <a:prstGeom prst="rect">
            <a:avLst/>
          </a:prstGeom>
        </p:spPr>
      </p:pic>
      <p:pic>
        <p:nvPicPr>
          <p:cNvPr id="6" name="Picture 6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AA4BEAD2-8548-589F-4A6F-B69052877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4"/>
          <a:stretch/>
        </p:blipFill>
        <p:spPr>
          <a:xfrm>
            <a:off x="4363804" y="633619"/>
            <a:ext cx="2651760" cy="26791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9CAD0BD-370C-42DD-938F-4C24027CF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506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E536EC-D776-4DBA-ABA7-CCC72D7F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9397" y="2185416"/>
            <a:ext cx="366674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E6FD2A-A37D-59D0-90D3-02EF48E0E5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" b="-2"/>
          <a:stretch/>
        </p:blipFill>
        <p:spPr>
          <a:xfrm>
            <a:off x="4363804" y="3450352"/>
            <a:ext cx="2651760" cy="267919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2379F6-0CD1-BC23-2EB5-D3C54B72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186" y="2368296"/>
            <a:ext cx="3721608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>
                <a:cs typeface="Calibri"/>
              </a:rPr>
              <a:t>Interfector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Deorum</a:t>
            </a:r>
            <a:r>
              <a:rPr lang="en-US" sz="1700" dirty="0">
                <a:cs typeface="Calibri"/>
              </a:rPr>
              <a:t> – Killer of Gods</a:t>
            </a:r>
          </a:p>
          <a:p>
            <a:r>
              <a:rPr lang="en-US" sz="1700" dirty="0" err="1">
                <a:cs typeface="Calibri"/>
              </a:rPr>
              <a:t>Ultimativni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vladar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svih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Najjači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najmoćniji</a:t>
            </a:r>
            <a:r>
              <a:rPr lang="en-US" sz="1700" dirty="0">
                <a:cs typeface="Calibri"/>
              </a:rPr>
              <a:t> demon od </a:t>
            </a:r>
            <a:r>
              <a:rPr lang="en-US" sz="1700" dirty="0" err="1">
                <a:cs typeface="Calibri"/>
              </a:rPr>
              <a:t>svih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podzemnom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svetu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svetu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demona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Večiti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protivnik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Bogova</a:t>
            </a:r>
            <a:endParaRPr lang="en-US" sz="1700" dirty="0">
              <a:cs typeface="Calibri"/>
            </a:endParaRPr>
          </a:p>
          <a:p>
            <a:r>
              <a:rPr lang="en-US" sz="1700" dirty="0">
                <a:cs typeface="Calibri"/>
              </a:rPr>
              <a:t>Besan, </a:t>
            </a:r>
            <a:r>
              <a:rPr lang="en-US" sz="1700" dirty="0" err="1">
                <a:cs typeface="Calibri"/>
              </a:rPr>
              <a:t>pakostan</a:t>
            </a:r>
            <a:r>
              <a:rPr lang="en-US" sz="1700" dirty="0">
                <a:cs typeface="Calibri"/>
              </a:rPr>
              <a:t>, </a:t>
            </a:r>
            <a:r>
              <a:rPr lang="en-US" sz="1700" dirty="0" err="1">
                <a:cs typeface="Calibri"/>
              </a:rPr>
              <a:t>želi</a:t>
            </a:r>
            <a:r>
              <a:rPr lang="en-US" sz="1700" dirty="0">
                <a:cs typeface="Calibri"/>
              </a:rPr>
              <a:t> da </a:t>
            </a:r>
            <a:r>
              <a:rPr lang="en-US" sz="1700" dirty="0" err="1">
                <a:cs typeface="Calibri"/>
              </a:rPr>
              <a:t>uništi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Bogove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vlada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nad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svim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bićima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živim</a:t>
            </a:r>
            <a:r>
              <a:rPr lang="en-US" sz="1700" dirty="0">
                <a:cs typeface="Calibri"/>
              </a:rPr>
              <a:t> I </a:t>
            </a:r>
            <a:r>
              <a:rPr lang="en-US" sz="1700" dirty="0" err="1">
                <a:cs typeface="Calibri"/>
              </a:rPr>
              <a:t>mrtvim</a:t>
            </a:r>
            <a:endParaRPr lang="en-US" sz="1700" dirty="0">
              <a:cs typeface="Calibri"/>
            </a:endParaRPr>
          </a:p>
          <a:p>
            <a:r>
              <a:rPr lang="en-US" sz="1700" dirty="0" err="1">
                <a:cs typeface="Calibri"/>
              </a:rPr>
              <a:t>Neprestano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vodi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bitke</a:t>
            </a:r>
            <a:r>
              <a:rPr lang="en-US" sz="1700" dirty="0">
                <a:cs typeface="Calibri"/>
              </a:rPr>
              <a:t> u </a:t>
            </a:r>
            <a:r>
              <a:rPr lang="en-US" sz="1700" dirty="0" err="1">
                <a:cs typeface="Calibri"/>
              </a:rPr>
              <a:t>Spiritširu</a:t>
            </a:r>
            <a:r>
              <a:rPr lang="en-US" sz="1700" dirty="0">
                <a:cs typeface="Calibri"/>
              </a:rPr>
              <a:t> (Spirit Shear – </a:t>
            </a:r>
            <a:r>
              <a:rPr lang="en-US" sz="1700" dirty="0" err="1">
                <a:cs typeface="Calibri"/>
              </a:rPr>
              <a:t>razderivanje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duše</a:t>
            </a:r>
            <a:r>
              <a:rPr lang="en-US" sz="1700" dirty="0">
                <a:cs typeface="Calibri"/>
              </a:rPr>
              <a:t>) </a:t>
            </a:r>
            <a:r>
              <a:rPr lang="en-US" sz="1700" dirty="0" err="1">
                <a:cs typeface="Calibri"/>
              </a:rPr>
              <a:t>protiv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Bogova</a:t>
            </a:r>
          </a:p>
        </p:txBody>
      </p:sp>
    </p:spTree>
    <p:extLst>
      <p:ext uri="{BB962C8B-B14F-4D97-AF65-F5344CB8AC3E}">
        <p14:creationId xmlns:p14="http://schemas.microsoft.com/office/powerpoint/2010/main" val="98941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7D0CD-CE55-4562-A7FF-7C281486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Prolog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743669B-B4B5-6273-14AF-A07359C0F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Kao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tinejdžer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počinje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krade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krađama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stekao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iskustva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tuči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Naučio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da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brani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većih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sebe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Uspevao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ukrade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tek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toliko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preživi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Oseća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dovoljno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vredi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preživljavanje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danas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do sutra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46C8C918-A6E8-22C6-F640-2C9806BAC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8" r="590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858E4-6F03-E67B-29F4-18064F10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0EC10D-8E7F-0428-C15E-4F656E668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Njegove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borilačke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veštine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upale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jednoj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lokalnoj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bandi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Banditi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pozivaju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pridruži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njegovu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pomoć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mogu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ukradu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veći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plen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Život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bolji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junak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ne brine 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smeštaju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neizvesnosti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donosi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sutra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Plen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krađe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dovoljan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obezbedi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bandite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nekoliko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dana za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redom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A6446835-1A32-C7D4-F6F4-C6811B391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1" r="952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85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ADA6A-DB9D-00DF-734F-F4468C26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BA4F34-EC60-C287-1EED-018CF4ACF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Banda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nailazi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kuću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imućnog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čarobnjaka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Planira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pokradu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prestanu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krađom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vreme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Deluje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lako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?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Ubeđeni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čarobnjakova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imati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šanse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mu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dovoljno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približe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8CC87E9F-5DE4-FDC7-8879-8EAFADF51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8" r="7095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74FBB-DD6B-6446-611E-85CBE27A5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16ECE3-E1C2-7F8E-7634-883A712CF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Plan je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početku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uspešan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Koliba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gori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plamenu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kući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uvereni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brzo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gotovo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Odjednom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članovi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počinju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nestaju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jedan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po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jedan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Kako se koji od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približi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plamenu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tako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-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nešto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redu</a:t>
            </a: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Uz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snažnu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eksploziju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iznenada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stvara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pred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njima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5752A38C-C303-E780-7E69-75A1E3C31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1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A5478-9608-95C1-6E45-1B65E1C4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Prolog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85AB35-8D0D-EAFF-F797-0C769151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Od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cele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grupe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ostalo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samo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par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bandita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Svi se bore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daju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sebe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bilo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prežive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napade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Glavni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junak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posustaje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svih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čini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baca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njega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nastavlja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Drugi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banditi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podlegli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ranama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potpuno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izgoreli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plamenu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Junak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odupire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bolovima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odlučuje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poštedi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dečaka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Čarobnjak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Alikvi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upravo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našao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sebi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novog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učenika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Zadivljen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mladićevom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voljom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preživi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bori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čak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protiv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vatre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nepodevia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iskra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Alikvi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naziva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Salvinijus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(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Salvus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Ignis,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Salvignius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Preživljavanje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Vatra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4496F65-CAE3-1541-5A36-3DACD1E02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CFD81-1382-DE13-BB69-3CAFDB5C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cs typeface="Calibri Ligh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cs typeface="Calibri Light"/>
              </a:rPr>
              <a:t>Prokletstva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3165216-1A54-DE53-6846-02CD18AB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7">
            <a:extLst>
              <a:ext uri="{FF2B5EF4-FFF2-40B4-BE49-F238E27FC236}">
                <a16:creationId xmlns:a16="http://schemas.microsoft.com/office/drawing/2014/main" id="{17D3380C-9B2E-97BA-72E3-F4F2E1C8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Alikvi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početku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uči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uz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pomoć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postigne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daleko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više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Pokazuje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osnovne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škole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učenja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prirodno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nadaren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ali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vatra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njemu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motiviše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,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polako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ovladava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osnovnim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magijama</a:t>
            </a:r>
          </a:p>
        </p:txBody>
      </p:sp>
      <p:cxnSp>
        <p:nvCxnSpPr>
          <p:cNvPr id="42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48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BD810-1F39-D6A2-E47F-2F386A60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ea typeface="+mj-lt"/>
                <a:cs typeface="+mj-lt"/>
              </a:rPr>
              <a:t>Put Do </a:t>
            </a:r>
            <a:r>
              <a:rPr lang="en-US" sz="3800" dirty="0" err="1">
                <a:solidFill>
                  <a:schemeClr val="bg1"/>
                </a:solidFill>
                <a:ea typeface="+mj-lt"/>
                <a:cs typeface="+mj-lt"/>
              </a:rPr>
              <a:t>Prokletstva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7B4D37-748E-04AE-53A7-7EA56A68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6" y="595726"/>
            <a:ext cx="5666547" cy="56665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F0DF8B-FBA6-9731-96BE-92E62793B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Godine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prolaze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postaje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moćniji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Shvata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besmisleno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postane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najmoćniji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mag u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univerzumu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osuđen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bude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običan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smrtnik</a:t>
            </a: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Alikvi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ga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upoznaje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Kultom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Mračnog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Pakta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 err="1">
                <a:solidFill>
                  <a:schemeClr val="bg1"/>
                </a:solidFill>
                <a:cs typeface="Calibri"/>
              </a:rPr>
              <a:t>Salvinije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otkriva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sklapa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paktove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demonima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kako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bi bio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moćniji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živeo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duže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81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Kingdom Of Souls</vt:lpstr>
      <vt:lpstr>Prolog</vt:lpstr>
      <vt:lpstr>Prolog</vt:lpstr>
      <vt:lpstr>Prolog</vt:lpstr>
      <vt:lpstr>Prolog</vt:lpstr>
      <vt:lpstr>Prolog</vt:lpstr>
      <vt:lpstr>Prolog</vt:lpstr>
      <vt:lpstr>Put Do Prokletstva</vt:lpstr>
      <vt:lpstr>Put Do Prokletstva</vt:lpstr>
      <vt:lpstr>Put Do Prokletstva</vt:lpstr>
      <vt:lpstr>Put Do Prokletstva</vt:lpstr>
      <vt:lpstr>Put Do Prokletstva</vt:lpstr>
      <vt:lpstr>Put Do Prokletstva</vt:lpstr>
      <vt:lpstr>Put Do Prokletstva</vt:lpstr>
      <vt:lpstr>Put Do Prokletstva</vt:lpstr>
      <vt:lpstr>Bekstvo</vt:lpstr>
      <vt:lpstr>Bekstvo</vt:lpstr>
      <vt:lpstr>Bekstvo</vt:lpstr>
      <vt:lpstr>Novi Pakt</vt:lpstr>
      <vt:lpstr>Novi Pakt</vt:lpstr>
      <vt:lpstr>Novi Pakt </vt:lpstr>
      <vt:lpstr>Novi Pakt</vt:lpstr>
      <vt:lpstr>Novi Pakt </vt:lpstr>
      <vt:lpstr>Salvinije</vt:lpstr>
      <vt:lpstr>Kraljica Hara Talm</vt:lpstr>
      <vt:lpstr>Alikvi Magstin</vt:lpstr>
      <vt:lpstr>Resferis</vt:lpstr>
      <vt:lpstr>Malukulum</vt:lpstr>
      <vt:lpstr>Interfektor Deorum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845</cp:revision>
  <dcterms:created xsi:type="dcterms:W3CDTF">2023-03-29T18:58:36Z</dcterms:created>
  <dcterms:modified xsi:type="dcterms:W3CDTF">2023-04-03T11:44:27Z</dcterms:modified>
</cp:coreProperties>
</file>